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392" r:id="rId3"/>
    <p:sldId id="468" r:id="rId4"/>
  </p:sldIdLst>
  <p:sldSz cx="12192000" cy="6858000"/>
  <p:notesSz cx="6858000" cy="9144000"/>
  <p:embeddedFontLst>
    <p:embeddedFont>
      <p:font typeface="腾讯体" panose="02010600010101010101" pitchFamily="2" charset="-122"/>
      <p:regular r:id="rId11"/>
    </p:embeddedFont>
    <p:embeddedFont>
      <p:font typeface="微软雅黑" panose="020B0503020204020204" charset="-122"/>
      <p:regular r:id="rId12"/>
    </p:embeddedFont>
    <p:embeddedFont>
      <p:font typeface="演示斜黑体" panose="00000A08000000000000" pitchFamily="50" charset="-122"/>
      <p:bold r:id="rId13"/>
    </p:embeddedFont>
    <p:embeddedFont>
      <p:font typeface="Calibri" panose="020F0502020204030204"/>
      <p:regular r:id="rId14"/>
      <p:bold r:id="rId15"/>
      <p:italic r:id="rId16"/>
      <p:boldItalic r:id="rId17"/>
    </p:embeddedFont>
  </p:embeddedFontLst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彭 广川" initials="彭" lastIdx="1" clrIdx="0"/>
  <p:cmAuthor id="2" name="吴飞" initials="吴飞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A02"/>
    <a:srgbClr val="FFF2CC"/>
    <a:srgbClr val="4B6DD1"/>
    <a:srgbClr val="7DC0A6"/>
    <a:srgbClr val="F8D13F"/>
    <a:srgbClr val="B096D3"/>
    <a:srgbClr val="EAA45D"/>
    <a:srgbClr val="EAEEF3"/>
    <a:srgbClr val="19567F"/>
    <a:srgbClr val="212E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0" d="100"/>
          <a:sy n="60" d="100"/>
        </p:scale>
        <p:origin x="715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2.xml"/><Relationship Id="rId17" Type="http://schemas.openxmlformats.org/officeDocument/2006/relationships/font" Target="fonts/font7.fntdata"/><Relationship Id="rId16" Type="http://schemas.openxmlformats.org/officeDocument/2006/relationships/font" Target="fonts/font6.fntdata"/><Relationship Id="rId15" Type="http://schemas.openxmlformats.org/officeDocument/2006/relationships/font" Target="fonts/font5.fntdata"/><Relationship Id="rId14" Type="http://schemas.openxmlformats.org/officeDocument/2006/relationships/font" Target="fonts/font4.fntdata"/><Relationship Id="rId13" Type="http://schemas.openxmlformats.org/officeDocument/2006/relationships/font" Target="fonts/font3.fntdata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commentAuthors" Target="commentAuthor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image" Target="../media/image16.png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18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幻云PPT-演示军团1"/>
          <p:cNvSpPr/>
          <p:nvPr/>
        </p:nvSpPr>
        <p:spPr>
          <a:xfrm>
            <a:off x="4406900" y="954405"/>
            <a:ext cx="7045325" cy="2237105"/>
          </a:xfrm>
          <a:prstGeom prst="roundRect">
            <a:avLst>
              <a:gd name="adj" fmla="val 3644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</a:schemeClr>
              </a:gs>
              <a:gs pos="100000">
                <a:schemeClr val="tx1">
                  <a:lumMod val="95000"/>
                  <a:lumOff val="5000"/>
                  <a:alpha val="0"/>
                </a:schemeClr>
              </a:gs>
            </a:gsLst>
            <a:lin ang="16200000" scaled="1"/>
            <a:tileRect/>
          </a:gradFill>
          <a:ln w="12700">
            <a:gradFill>
              <a:gsLst>
                <a:gs pos="0">
                  <a:schemeClr val="accent4">
                    <a:lumMod val="60000"/>
                    <a:lumOff val="40000"/>
                    <a:alpha val="31000"/>
                  </a:schemeClr>
                </a:gs>
                <a:gs pos="100000">
                  <a:schemeClr val="accent4">
                    <a:lumMod val="60000"/>
                    <a:lumOff val="40000"/>
                    <a:alpha val="66000"/>
                  </a:schemeClr>
                </a:gs>
              </a:gsLst>
              <a:lin ang="0" scaled="0"/>
            </a:gradFill>
          </a:ln>
          <a:effectLst>
            <a:outerShdw blurRad="1270000" dist="371673" dir="5400000" sx="107000" sy="107000" algn="t" rotWithShape="0">
              <a:schemeClr val="bg1">
                <a:lumMod val="75000"/>
                <a:alpha val="47801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200"/>
          </a:p>
        </p:txBody>
      </p:sp>
      <p:sp>
        <p:nvSpPr>
          <p:cNvPr id="22" name="幻云PPT-演示军团4"/>
          <p:cNvSpPr/>
          <p:nvPr/>
        </p:nvSpPr>
        <p:spPr>
          <a:xfrm>
            <a:off x="443123" y="2516793"/>
            <a:ext cx="11292840" cy="830997"/>
          </a:xfrm>
          <a:custGeom>
            <a:avLst/>
            <a:gdLst>
              <a:gd name="connsiteX0" fmla="*/ 6063732 w 6845299"/>
              <a:gd name="connsiteY0" fmla="*/ 247688 h 1361271"/>
              <a:gd name="connsiteX1" fmla="*/ 6845299 w 6845299"/>
              <a:gd name="connsiteY1" fmla="*/ 680635 h 1361271"/>
              <a:gd name="connsiteX2" fmla="*/ 3422649 w 6845299"/>
              <a:gd name="connsiteY2" fmla="*/ 1361271 h 1361271"/>
              <a:gd name="connsiteX3" fmla="*/ 0 w 6845299"/>
              <a:gd name="connsiteY3" fmla="*/ 680636 h 1361271"/>
              <a:gd name="connsiteX4" fmla="*/ 3422650 w 6845299"/>
              <a:gd name="connsiteY4" fmla="*/ 0 h 1361271"/>
              <a:gd name="connsiteX5" fmla="*/ 6063732 w 6845299"/>
              <a:gd name="connsiteY5" fmla="*/ 247688 h 1361271"/>
              <a:gd name="connsiteX6" fmla="*/ 5627629 w 6845299"/>
              <a:gd name="connsiteY6" fmla="*/ 261458 h 1361271"/>
              <a:gd name="connsiteX7" fmla="*/ 3435819 w 6845299"/>
              <a:gd name="connsiteY7" fmla="*/ 55904 h 1361271"/>
              <a:gd name="connsiteX8" fmla="*/ 595393 w 6845299"/>
              <a:gd name="connsiteY8" fmla="*/ 620756 h 1361271"/>
              <a:gd name="connsiteX9" fmla="*/ 3435819 w 6845299"/>
              <a:gd name="connsiteY9" fmla="*/ 1185609 h 1361271"/>
              <a:gd name="connsiteX10" fmla="*/ 6276245 w 6845299"/>
              <a:gd name="connsiteY10" fmla="*/ 620757 h 1361271"/>
              <a:gd name="connsiteX11" fmla="*/ 5627629 w 6845299"/>
              <a:gd name="connsiteY11" fmla="*/ 261458 h 1361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45299" h="1361271">
                <a:moveTo>
                  <a:pt x="6063732" y="247688"/>
                </a:moveTo>
                <a:cubicBezTo>
                  <a:pt x="6551994" y="365342"/>
                  <a:pt x="6845300" y="516177"/>
                  <a:pt x="6845299" y="680635"/>
                </a:cubicBezTo>
                <a:cubicBezTo>
                  <a:pt x="6845299" y="1056539"/>
                  <a:pt x="5312927" y="1361270"/>
                  <a:pt x="3422649" y="1361271"/>
                </a:cubicBezTo>
                <a:cubicBezTo>
                  <a:pt x="1532372" y="1361270"/>
                  <a:pt x="-1" y="1056539"/>
                  <a:pt x="0" y="680636"/>
                </a:cubicBezTo>
                <a:cubicBezTo>
                  <a:pt x="-1" y="304731"/>
                  <a:pt x="1532373" y="0"/>
                  <a:pt x="3422650" y="0"/>
                </a:cubicBezTo>
                <a:cubicBezTo>
                  <a:pt x="4485931" y="0"/>
                  <a:pt x="5435968" y="96419"/>
                  <a:pt x="6063732" y="247688"/>
                </a:cubicBezTo>
                <a:close/>
                <a:moveTo>
                  <a:pt x="5627629" y="261458"/>
                </a:moveTo>
                <a:cubicBezTo>
                  <a:pt x="5106654" y="135921"/>
                  <a:pt x="4318226" y="55904"/>
                  <a:pt x="3435819" y="55904"/>
                </a:cubicBezTo>
                <a:cubicBezTo>
                  <a:pt x="1867095" y="55904"/>
                  <a:pt x="595393" y="308797"/>
                  <a:pt x="595393" y="620756"/>
                </a:cubicBezTo>
                <a:cubicBezTo>
                  <a:pt x="595393" y="932716"/>
                  <a:pt x="1867095" y="1185608"/>
                  <a:pt x="3435819" y="1185609"/>
                </a:cubicBezTo>
                <a:cubicBezTo>
                  <a:pt x="5004543" y="1185608"/>
                  <a:pt x="6276245" y="932715"/>
                  <a:pt x="6276245" y="620757"/>
                </a:cubicBezTo>
                <a:cubicBezTo>
                  <a:pt x="6276244" y="484274"/>
                  <a:pt x="6032833" y="359098"/>
                  <a:pt x="5627629" y="261458"/>
                </a:cubicBezTo>
                <a:close/>
              </a:path>
            </a:pathLst>
          </a:custGeom>
          <a:gradFill flip="none" rotWithShape="1">
            <a:gsLst>
              <a:gs pos="0">
                <a:srgbClr val="19567F">
                  <a:alpha val="0"/>
                </a:srgbClr>
              </a:gs>
              <a:gs pos="89000">
                <a:srgbClr val="19567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L" panose="00020600040101010101" pitchFamily="18" charset="-122"/>
              <a:ea typeface="OPPOSans B" panose="00020600040101010101" pitchFamily="18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554224" y="378688"/>
            <a:ext cx="4490059" cy="321945"/>
            <a:chOff x="7554224" y="378688"/>
            <a:chExt cx="4490059" cy="321945"/>
          </a:xfrm>
        </p:grpSpPr>
        <p:sp>
          <p:nvSpPr>
            <p:cNvPr id="10" name="平行四边形 9"/>
            <p:cNvSpPr/>
            <p:nvPr/>
          </p:nvSpPr>
          <p:spPr>
            <a:xfrm>
              <a:off x="7554224" y="378688"/>
              <a:ext cx="1207660" cy="315828"/>
            </a:xfrm>
            <a:prstGeom prst="parallelogram">
              <a:avLst>
                <a:gd name="adj" fmla="val 25000"/>
              </a:avLst>
            </a:prstGeom>
            <a:gradFill>
              <a:gsLst>
                <a:gs pos="0">
                  <a:srgbClr val="19567F"/>
                </a:gs>
                <a:gs pos="100000">
                  <a:srgbClr val="19567F">
                    <a:alpha val="0"/>
                  </a:srgb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tlCol="0" anchor="ctr"/>
            <a:lstStyle/>
            <a:p>
              <a:pPr algn="r">
                <a:lnSpc>
                  <a:spcPct val="120000"/>
                </a:lnSpc>
              </a:pPr>
              <a:r>
                <a:rPr lang="zh-CN" altLang="en-US" sz="1200">
                  <a:ln w="15875">
                    <a:noFill/>
                  </a:ln>
                  <a:solidFill>
                    <a:schemeClr val="accent4">
                      <a:lumMod val="20000"/>
                      <a:lumOff val="80000"/>
                      <a:alpha val="71000"/>
                    </a:schemeClr>
                  </a:solidFill>
                  <a:latin typeface="演示斜黑体" panose="00000A08000000000000" pitchFamily="50" charset="-122"/>
                  <a:ea typeface="演示斜黑体" panose="00000A08000000000000" pitchFamily="50" charset="-122"/>
                </a:rPr>
                <a:t>背景介绍</a:t>
              </a:r>
              <a:endParaRPr lang="zh-CN" altLang="en-US" sz="1200">
                <a:ln w="15875">
                  <a:noFill/>
                </a:ln>
                <a:solidFill>
                  <a:schemeClr val="accent4">
                    <a:lumMod val="20000"/>
                    <a:lumOff val="80000"/>
                    <a:alpha val="71000"/>
                  </a:schemeClr>
                </a:solidFill>
                <a:latin typeface="演示斜黑体" panose="00000A08000000000000" pitchFamily="50" charset="-122"/>
                <a:ea typeface="演示斜黑体" panose="00000A08000000000000" pitchFamily="50" charset="-122"/>
              </a:endParaRPr>
            </a:p>
          </p:txBody>
        </p:sp>
        <p:sp>
          <p:nvSpPr>
            <p:cNvPr id="12" name="平行四边形 11"/>
            <p:cNvSpPr/>
            <p:nvPr/>
          </p:nvSpPr>
          <p:spPr>
            <a:xfrm>
              <a:off x="8648357" y="384805"/>
              <a:ext cx="1207660" cy="315828"/>
            </a:xfrm>
            <a:prstGeom prst="parallelogram">
              <a:avLst>
                <a:gd name="adj" fmla="val 25000"/>
              </a:avLst>
            </a:prstGeom>
            <a:gradFill>
              <a:gsLst>
                <a:gs pos="0">
                  <a:schemeClr val="accent4">
                    <a:lumMod val="60000"/>
                    <a:lumOff val="40000"/>
                  </a:schemeClr>
                </a:gs>
                <a:gs pos="100000">
                  <a:srgbClr val="19567F">
                    <a:alpha val="0"/>
                  </a:srgb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tlCol="0" anchor="ctr"/>
            <a:lstStyle/>
            <a:p>
              <a:pPr algn="r">
                <a:lnSpc>
                  <a:spcPct val="120000"/>
                </a:lnSpc>
              </a:pPr>
              <a:r>
                <a:rPr lang="zh-CN" altLang="en-US" sz="1600">
                  <a:ln w="15875"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glow rad="127000">
                      <a:schemeClr val="accent4">
                        <a:lumMod val="20000"/>
                        <a:lumOff val="80000"/>
                      </a:schemeClr>
                    </a:glow>
                  </a:effectLst>
                  <a:latin typeface="演示斜黑体" panose="00000A08000000000000" pitchFamily="50" charset="-122"/>
                  <a:ea typeface="演示斜黑体" panose="00000A08000000000000" pitchFamily="50" charset="-122"/>
                  <a:sym typeface="+mn-ea"/>
                </a:rPr>
                <a:t>解决方案</a:t>
              </a:r>
              <a:endParaRPr lang="zh-CN" altLang="en-US" sz="1600">
                <a:ln w="158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 rad="127000">
                    <a:schemeClr val="accent4">
                      <a:lumMod val="20000"/>
                      <a:lumOff val="80000"/>
                    </a:schemeClr>
                  </a:glow>
                </a:effectLst>
                <a:latin typeface="演示斜黑体" panose="00000A08000000000000" pitchFamily="50" charset="-122"/>
                <a:ea typeface="演示斜黑体" panose="00000A08000000000000" pitchFamily="50" charset="-122"/>
              </a:endParaRPr>
            </a:p>
          </p:txBody>
        </p:sp>
        <p:sp>
          <p:nvSpPr>
            <p:cNvPr id="14" name="平行四边形 13"/>
            <p:cNvSpPr/>
            <p:nvPr/>
          </p:nvSpPr>
          <p:spPr>
            <a:xfrm>
              <a:off x="9742490" y="384805"/>
              <a:ext cx="1207660" cy="315828"/>
            </a:xfrm>
            <a:prstGeom prst="parallelogram">
              <a:avLst>
                <a:gd name="adj" fmla="val 25000"/>
              </a:avLst>
            </a:prstGeom>
            <a:gradFill>
              <a:gsLst>
                <a:gs pos="0">
                  <a:srgbClr val="19567F"/>
                </a:gs>
                <a:gs pos="100000">
                  <a:srgbClr val="19567F">
                    <a:alpha val="0"/>
                  </a:srgb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tlCol="0" anchor="ctr"/>
            <a:lstStyle/>
            <a:p>
              <a:pPr algn="r">
                <a:lnSpc>
                  <a:spcPct val="120000"/>
                </a:lnSpc>
              </a:pPr>
              <a:r>
                <a:rPr lang="zh-CN" altLang="en-US" sz="1200">
                  <a:ln w="15875">
                    <a:noFill/>
                  </a:ln>
                  <a:solidFill>
                    <a:schemeClr val="accent4">
                      <a:lumMod val="20000"/>
                      <a:lumOff val="80000"/>
                      <a:alpha val="71000"/>
                    </a:schemeClr>
                  </a:solidFill>
                  <a:effectLst/>
                  <a:latin typeface="演示斜黑体" panose="00000A08000000000000" pitchFamily="50" charset="-122"/>
                  <a:ea typeface="演示斜黑体" panose="00000A08000000000000" pitchFamily="50" charset="-122"/>
                </a:rPr>
                <a:t>成果展示</a:t>
              </a:r>
              <a:endParaRPr lang="zh-CN" altLang="en-US" sz="1200">
                <a:ln w="15875">
                  <a:noFill/>
                </a:ln>
                <a:solidFill>
                  <a:schemeClr val="accent4">
                    <a:lumMod val="20000"/>
                    <a:lumOff val="80000"/>
                    <a:alpha val="71000"/>
                  </a:schemeClr>
                </a:solidFill>
                <a:effectLst/>
                <a:latin typeface="演示斜黑体" panose="00000A08000000000000" pitchFamily="50" charset="-122"/>
                <a:ea typeface="演示斜黑体" panose="00000A08000000000000" pitchFamily="50" charset="-122"/>
              </a:endParaRPr>
            </a:p>
          </p:txBody>
        </p:sp>
        <p:sp>
          <p:nvSpPr>
            <p:cNvPr id="15" name="平行四边形 14"/>
            <p:cNvSpPr/>
            <p:nvPr/>
          </p:nvSpPr>
          <p:spPr>
            <a:xfrm>
              <a:off x="10836623" y="384805"/>
              <a:ext cx="1207660" cy="315828"/>
            </a:xfrm>
            <a:prstGeom prst="parallelogram">
              <a:avLst>
                <a:gd name="adj" fmla="val 25000"/>
              </a:avLst>
            </a:prstGeom>
            <a:gradFill>
              <a:gsLst>
                <a:gs pos="0">
                  <a:srgbClr val="19567F"/>
                </a:gs>
                <a:gs pos="100000">
                  <a:srgbClr val="19567F">
                    <a:alpha val="0"/>
                  </a:srgb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tlCol="0" anchor="ctr"/>
            <a:lstStyle/>
            <a:p>
              <a:pPr algn="r">
                <a:lnSpc>
                  <a:spcPct val="120000"/>
                </a:lnSpc>
              </a:pPr>
              <a:r>
                <a:rPr lang="zh-CN" altLang="en-US" sz="1200">
                  <a:ln w="15875">
                    <a:noFill/>
                  </a:ln>
                  <a:solidFill>
                    <a:schemeClr val="accent4">
                      <a:lumMod val="20000"/>
                      <a:lumOff val="80000"/>
                      <a:alpha val="71000"/>
                    </a:schemeClr>
                  </a:solidFill>
                  <a:effectLst/>
                  <a:latin typeface="演示斜黑体" panose="00000A08000000000000" pitchFamily="50" charset="-122"/>
                  <a:ea typeface="演示斜黑体" panose="00000A08000000000000" pitchFamily="50" charset="-122"/>
                </a:rPr>
                <a:t>项目应用</a:t>
              </a:r>
              <a:endParaRPr lang="zh-CN" altLang="en-US" sz="1200">
                <a:ln w="15875">
                  <a:noFill/>
                </a:ln>
                <a:solidFill>
                  <a:schemeClr val="accent4">
                    <a:lumMod val="20000"/>
                    <a:lumOff val="80000"/>
                    <a:alpha val="71000"/>
                  </a:schemeClr>
                </a:solidFill>
                <a:effectLst/>
                <a:latin typeface="演示斜黑体" panose="00000A08000000000000" pitchFamily="50" charset="-122"/>
                <a:ea typeface="演示斜黑体" panose="00000A08000000000000" pitchFamily="50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085850" y="360045"/>
            <a:ext cx="5668010" cy="53403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r>
              <a:rPr lang="zh-CN" altLang="en-US" sz="2400">
                <a:solidFill>
                  <a:schemeClr val="accent4">
                    <a:lumMod val="20000"/>
                    <a:lumOff val="80000"/>
                  </a:schemeClr>
                </a:solidFill>
                <a:latin typeface="演示斜黑体" panose="00000A08000000000000" pitchFamily="50" charset="-122"/>
                <a:ea typeface="演示斜黑体" panose="00000A08000000000000" pitchFamily="50" charset="-122"/>
                <a:sym typeface="+mn-ea"/>
              </a:rPr>
              <a:t>挑战</a:t>
            </a:r>
            <a:r>
              <a:rPr lang="en-US" altLang="zh-CN" sz="2400">
                <a:solidFill>
                  <a:schemeClr val="accent4">
                    <a:lumMod val="20000"/>
                    <a:lumOff val="80000"/>
                  </a:schemeClr>
                </a:solidFill>
                <a:latin typeface="演示斜黑体" panose="00000A08000000000000" pitchFamily="50" charset="-122"/>
                <a:ea typeface="演示斜黑体" panose="00000A08000000000000" pitchFamily="50" charset="-122"/>
                <a:sym typeface="+mn-ea"/>
              </a:rPr>
              <a:t>2  数据</a:t>
            </a:r>
            <a:r>
              <a:rPr lang="zh-CN" altLang="en-US" sz="2400">
                <a:solidFill>
                  <a:schemeClr val="accent4">
                    <a:lumMod val="20000"/>
                    <a:lumOff val="80000"/>
                  </a:schemeClr>
                </a:solidFill>
                <a:latin typeface="演示斜黑体" panose="00000A08000000000000" pitchFamily="50" charset="-122"/>
                <a:ea typeface="演示斜黑体" panose="00000A08000000000000" pitchFamily="50" charset="-122"/>
                <a:sym typeface="+mn-ea"/>
              </a:rPr>
              <a:t>分布不平衡</a:t>
            </a:r>
            <a:r>
              <a:rPr lang="en-US" altLang="zh-CN" sz="2400">
                <a:solidFill>
                  <a:schemeClr val="accent4">
                    <a:lumMod val="20000"/>
                    <a:lumOff val="80000"/>
                  </a:schemeClr>
                </a:solidFill>
                <a:latin typeface="演示斜黑体" panose="00000A08000000000000" pitchFamily="50" charset="-122"/>
                <a:ea typeface="演示斜黑体" panose="00000A08000000000000" pitchFamily="50" charset="-122"/>
                <a:sym typeface="+mn-ea"/>
              </a:rPr>
              <a:t>   </a:t>
            </a:r>
            <a:endParaRPr lang="zh-CN" altLang="en-US" sz="2400">
              <a:solidFill>
                <a:schemeClr val="accent4">
                  <a:lumMod val="20000"/>
                  <a:lumOff val="80000"/>
                </a:schemeClr>
              </a:solidFill>
              <a:latin typeface="演示斜黑体" panose="00000A08000000000000" pitchFamily="50" charset="-122"/>
              <a:ea typeface="演示斜黑体" panose="00000A08000000000000" pitchFamily="50" charset="-122"/>
            </a:endParaRPr>
          </a:p>
          <a:p>
            <a:endParaRPr lang="zh-CN" altLang="en-US" sz="2400" dirty="0">
              <a:solidFill>
                <a:schemeClr val="accent4">
                  <a:lumMod val="20000"/>
                  <a:lumOff val="80000"/>
                </a:schemeClr>
              </a:solidFill>
              <a:latin typeface="演示斜黑体" panose="00000A08000000000000" pitchFamily="50" charset="-122"/>
              <a:ea typeface="演示斜黑体" panose="00000A08000000000000" pitchFamily="50" charset="-122"/>
            </a:endParaRPr>
          </a:p>
        </p:txBody>
      </p:sp>
      <p:pic>
        <p:nvPicPr>
          <p:cNvPr id="19" name="图形 6" descr="生物危害标志 纯色填充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28494" y="368020"/>
            <a:ext cx="457200" cy="457200"/>
          </a:xfrm>
          <a:prstGeom prst="rect">
            <a:avLst/>
          </a:prstGeom>
        </p:spPr>
      </p:pic>
      <p:grpSp>
        <p:nvGrpSpPr>
          <p:cNvPr id="53" name="组合 52"/>
          <p:cNvGrpSpPr/>
          <p:nvPr/>
        </p:nvGrpSpPr>
        <p:grpSpPr>
          <a:xfrm>
            <a:off x="4500880" y="1108710"/>
            <a:ext cx="6974205" cy="1912697"/>
            <a:chOff x="8374" y="1743"/>
            <a:chExt cx="11353" cy="3429"/>
          </a:xfrm>
        </p:grpSpPr>
        <p:sp>
          <p:nvSpPr>
            <p:cNvPr id="40" name="文本框 39"/>
            <p:cNvSpPr txBox="1"/>
            <p:nvPr/>
          </p:nvSpPr>
          <p:spPr>
            <a:xfrm>
              <a:off x="8374" y="1743"/>
              <a:ext cx="9440" cy="1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50000"/>
                </a:lnSpc>
              </a:pPr>
              <a:r>
                <a:rPr lang="zh-CN" altLang="en-US" sz="2800" b="1">
                  <a:solidFill>
                    <a:schemeClr val="accent4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数据特征分布杂乱、中心不清晰</a:t>
              </a:r>
              <a:endParaRPr lang="zh-CN" altLang="en-US" sz="2800" b="1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374" y="3023"/>
              <a:ext cx="11353" cy="21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50000"/>
                </a:lnSpc>
              </a:pPr>
              <a:r>
                <a: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当前海量风险数据集类别分布</a:t>
              </a:r>
              <a:r>
                <a: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不平衡，</a:t>
              </a:r>
              <a:endParaRPr lang="zh-CN" alt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 algn="l">
                <a:lnSpc>
                  <a:spcPct val="150000"/>
                </a:lnSpc>
              </a:pPr>
              <a:r>
                <a: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容易出现降低</a:t>
              </a:r>
              <a:r>
                <a:rPr lang="zh-CN" altLang="en-US" sz="2800" b="1">
                  <a:solidFill>
                    <a:schemeClr val="accent4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主导模态抑制其他模态性能</a:t>
              </a:r>
              <a:r>
                <a: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的问题。</a:t>
              </a:r>
              <a:endParaRPr lang="zh-CN" alt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sp>
        <p:nvSpPr>
          <p:cNvPr id="33" name="幻云PPT-演示军团1"/>
          <p:cNvSpPr/>
          <p:nvPr/>
        </p:nvSpPr>
        <p:spPr>
          <a:xfrm>
            <a:off x="4445000" y="3583305"/>
            <a:ext cx="3178810" cy="2338705"/>
          </a:xfrm>
          <a:prstGeom prst="roundRect">
            <a:avLst>
              <a:gd name="adj" fmla="val 3644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</a:schemeClr>
              </a:gs>
              <a:gs pos="100000">
                <a:schemeClr val="tx1">
                  <a:lumMod val="95000"/>
                  <a:lumOff val="5000"/>
                  <a:alpha val="0"/>
                </a:schemeClr>
              </a:gs>
            </a:gsLst>
            <a:lin ang="16200000" scaled="1"/>
            <a:tileRect/>
          </a:gradFill>
          <a:ln w="12700">
            <a:gradFill>
              <a:gsLst>
                <a:gs pos="0">
                  <a:schemeClr val="accent4">
                    <a:lumMod val="60000"/>
                    <a:lumOff val="40000"/>
                    <a:alpha val="31000"/>
                  </a:schemeClr>
                </a:gs>
                <a:gs pos="100000">
                  <a:schemeClr val="accent4">
                    <a:lumMod val="60000"/>
                    <a:lumOff val="40000"/>
                    <a:alpha val="66000"/>
                  </a:schemeClr>
                </a:gs>
              </a:gsLst>
              <a:lin ang="0" scaled="0"/>
            </a:gradFill>
          </a:ln>
          <a:effectLst>
            <a:outerShdw blurRad="1270000" dist="371673" dir="5400000" sx="107000" sy="107000" algn="t" rotWithShape="0">
              <a:schemeClr val="bg1">
                <a:lumMod val="75000"/>
                <a:alpha val="47801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200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985" y="3776980"/>
            <a:ext cx="963295" cy="1637665"/>
          </a:xfrm>
          <a:prstGeom prst="rect">
            <a:avLst/>
          </a:prstGeom>
          <a:ln>
            <a:solidFill>
              <a:schemeClr val="accent4"/>
            </a:solidFill>
          </a:ln>
        </p:spPr>
      </p:pic>
      <p:sp>
        <p:nvSpPr>
          <p:cNvPr id="31" name="文本框 30"/>
          <p:cNvSpPr txBox="1"/>
          <p:nvPr/>
        </p:nvSpPr>
        <p:spPr>
          <a:xfrm>
            <a:off x="4445000" y="5313680"/>
            <a:ext cx="3277235" cy="56261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buClrTx/>
              <a:buSzTx/>
              <a:buFontTx/>
            </a:pPr>
            <a:r>
              <a:rPr lang="zh-CN" alt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各模态特征交叉、互动性</a:t>
            </a:r>
            <a:r>
              <a:rPr lang="zh-CN" alt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弱</a:t>
            </a:r>
            <a:endParaRPr lang="zh-CN" alt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3890" y="3776980"/>
            <a:ext cx="1612900" cy="1640205"/>
          </a:xfrm>
          <a:prstGeom prst="rect">
            <a:avLst/>
          </a:prstGeom>
          <a:ln>
            <a:solidFill>
              <a:schemeClr val="accent4"/>
            </a:solidFill>
          </a:ln>
        </p:spPr>
      </p:pic>
      <p:grpSp>
        <p:nvGrpSpPr>
          <p:cNvPr id="11" name="组合 10"/>
          <p:cNvGrpSpPr/>
          <p:nvPr/>
        </p:nvGrpSpPr>
        <p:grpSpPr>
          <a:xfrm>
            <a:off x="8139430" y="3589655"/>
            <a:ext cx="3622040" cy="2336207"/>
            <a:chOff x="9532" y="5223"/>
            <a:chExt cx="6754" cy="4235"/>
          </a:xfrm>
        </p:grpSpPr>
        <p:sp>
          <p:nvSpPr>
            <p:cNvPr id="49" name="幻云PPT-演示军团1"/>
            <p:cNvSpPr/>
            <p:nvPr/>
          </p:nvSpPr>
          <p:spPr>
            <a:xfrm>
              <a:off x="9532" y="5223"/>
              <a:ext cx="6179" cy="4235"/>
            </a:xfrm>
            <a:prstGeom prst="roundRect">
              <a:avLst>
                <a:gd name="adj" fmla="val 3644"/>
              </a:avLst>
            </a:pr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95000"/>
                    <a:lumOff val="5000"/>
                    <a:alpha val="0"/>
                  </a:schemeClr>
                </a:gs>
              </a:gsLst>
              <a:lin ang="16200000" scaled="1"/>
              <a:tileRect/>
            </a:gradFill>
            <a:ln w="12700">
              <a:gradFill>
                <a:gsLst>
                  <a:gs pos="0">
                    <a:schemeClr val="accent4">
                      <a:lumMod val="60000"/>
                      <a:lumOff val="40000"/>
                      <a:alpha val="31000"/>
                    </a:schemeClr>
                  </a:gs>
                  <a:gs pos="100000">
                    <a:schemeClr val="accent4">
                      <a:lumMod val="60000"/>
                      <a:lumOff val="40000"/>
                      <a:alpha val="66000"/>
                    </a:schemeClr>
                  </a:gs>
                </a:gsLst>
                <a:lin ang="0" scaled="0"/>
              </a:gradFill>
            </a:ln>
            <a:effectLst>
              <a:outerShdw blurRad="1270000" dist="371673" dir="5400000" sx="107000" sy="107000" algn="t" rotWithShape="0">
                <a:schemeClr val="bg1">
                  <a:lumMod val="75000"/>
                  <a:alpha val="47801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sz="1200"/>
            </a:p>
          </p:txBody>
        </p:sp>
        <p:grpSp>
          <p:nvGrpSpPr>
            <p:cNvPr id="44" name="组合 43"/>
            <p:cNvGrpSpPr/>
            <p:nvPr/>
          </p:nvGrpSpPr>
          <p:grpSpPr>
            <a:xfrm rot="0">
              <a:off x="9964" y="5521"/>
              <a:ext cx="4134" cy="2973"/>
              <a:chOff x="8786" y="6105"/>
              <a:chExt cx="4959" cy="3567"/>
            </a:xfrm>
          </p:grpSpPr>
          <p:pic>
            <p:nvPicPr>
              <p:cNvPr id="29" name="图片 2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86" y="6175"/>
                <a:ext cx="2337" cy="3497"/>
              </a:xfrm>
              <a:prstGeom prst="roundRect">
                <a:avLst/>
              </a:prstGeom>
            </p:spPr>
          </p:pic>
          <p:pic>
            <p:nvPicPr>
              <p:cNvPr id="35" name="图片 34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407" y="6178"/>
                <a:ext cx="2338" cy="3494"/>
              </a:xfrm>
              <a:prstGeom prst="roundRect">
                <a:avLst/>
              </a:prstGeom>
            </p:spPr>
          </p:pic>
          <p:sp>
            <p:nvSpPr>
              <p:cNvPr id="36" name="幻云PPT-演示军团1"/>
              <p:cNvSpPr/>
              <p:nvPr/>
            </p:nvSpPr>
            <p:spPr>
              <a:xfrm>
                <a:off x="8786" y="6105"/>
                <a:ext cx="2337" cy="516"/>
              </a:xfrm>
              <a:prstGeom prst="roundRect">
                <a:avLst>
                  <a:gd name="adj" fmla="val 3644"/>
                </a:avLst>
              </a:prstGeom>
              <a:gradFill flip="none" rotWithShape="1">
                <a:gsLst>
                  <a:gs pos="0">
                    <a:srgbClr val="FABF9F"/>
                  </a:gs>
                  <a:gs pos="100000">
                    <a:srgbClr val="F4F099"/>
                  </a:gs>
                </a:gsLst>
                <a:lin ang="16200000" scaled="0"/>
              </a:gradFill>
              <a:ln w="12700">
                <a:gradFill>
                  <a:gsLst>
                    <a:gs pos="0">
                      <a:schemeClr val="accent4">
                        <a:lumMod val="60000"/>
                        <a:lumOff val="40000"/>
                        <a:alpha val="31000"/>
                      </a:schemeClr>
                    </a:gs>
                    <a:gs pos="100000">
                      <a:schemeClr val="accent4">
                        <a:lumMod val="60000"/>
                        <a:lumOff val="40000"/>
                        <a:alpha val="66000"/>
                      </a:schemeClr>
                    </a:gs>
                  </a:gsLst>
                  <a:lin ang="0" scaled="0"/>
                </a:gradFill>
              </a:ln>
              <a:effectLst>
                <a:outerShdw blurRad="1270000" dist="371673" dir="5400000" sx="107000" sy="107000" algn="t" rotWithShape="0">
                  <a:schemeClr val="bg1">
                    <a:lumMod val="75000"/>
                    <a:alpha val="47801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zh-CN" altLang="en-US" sz="1200" b="1">
                    <a:solidFill>
                      <a:schemeClr val="tx1"/>
                    </a:solidFill>
                  </a:rPr>
                  <a:t>总</a:t>
                </a:r>
                <a:r>
                  <a:rPr kumimoji="1" lang="zh-CN" altLang="en-US" sz="1200" b="1">
                    <a:solidFill>
                      <a:schemeClr val="tx1"/>
                    </a:solidFill>
                  </a:rPr>
                  <a:t>准确</a:t>
                </a:r>
                <a:endParaRPr kumimoji="1" lang="zh-CN" altLang="en-US" sz="12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幻云PPT-演示军团1"/>
              <p:cNvSpPr/>
              <p:nvPr/>
            </p:nvSpPr>
            <p:spPr>
              <a:xfrm>
                <a:off x="11407" y="6123"/>
                <a:ext cx="2337" cy="516"/>
              </a:xfrm>
              <a:prstGeom prst="roundRect">
                <a:avLst>
                  <a:gd name="adj" fmla="val 3644"/>
                </a:avLst>
              </a:prstGeom>
              <a:gradFill flip="none" rotWithShape="1">
                <a:gsLst>
                  <a:gs pos="0">
                    <a:srgbClr val="FABF9F"/>
                  </a:gs>
                  <a:gs pos="100000">
                    <a:srgbClr val="F4F099"/>
                  </a:gs>
                </a:gsLst>
                <a:lin ang="16200000" scaled="0"/>
              </a:gradFill>
              <a:ln w="12700">
                <a:gradFill>
                  <a:gsLst>
                    <a:gs pos="0">
                      <a:schemeClr val="accent4">
                        <a:lumMod val="60000"/>
                        <a:lumOff val="40000"/>
                        <a:alpha val="31000"/>
                      </a:schemeClr>
                    </a:gs>
                    <a:gs pos="100000">
                      <a:schemeClr val="accent4">
                        <a:lumMod val="60000"/>
                        <a:lumOff val="40000"/>
                        <a:alpha val="66000"/>
                      </a:schemeClr>
                    </a:gs>
                  </a:gsLst>
                  <a:lin ang="0" scaled="0"/>
                </a:gradFill>
              </a:ln>
              <a:effectLst>
                <a:outerShdw blurRad="1270000" dist="371673" dir="5400000" sx="107000" sy="107000" algn="t" rotWithShape="0">
                  <a:schemeClr val="bg1">
                    <a:lumMod val="75000"/>
                    <a:alpha val="47801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kumimoji="1" lang="zh-CN" altLang="en-US" sz="1200" b="1">
                    <a:solidFill>
                      <a:schemeClr val="tx1"/>
                    </a:solidFill>
                  </a:rPr>
                  <a:t>总</a:t>
                </a:r>
                <a:r>
                  <a:rPr kumimoji="1" lang="zh-CN" altLang="en-US" sz="1200" b="1">
                    <a:solidFill>
                      <a:schemeClr val="tx1"/>
                    </a:solidFill>
                  </a:rPr>
                  <a:t>召回</a:t>
                </a:r>
                <a:endParaRPr kumimoji="1" lang="zh-CN" altLang="en-US" sz="1200" b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9532" y="8442"/>
              <a:ext cx="6107" cy="10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同分布不同批次结果差异大</a:t>
              </a:r>
              <a:endParaRPr lang="zh-CN" alt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4098" y="6417"/>
              <a:ext cx="2188" cy="9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p>
              <a:pPr>
                <a:lnSpc>
                  <a:spcPct val="140000"/>
                </a:lnSpc>
              </a:pPr>
              <a:r>
                <a:rPr lang="en-US" sz="1000" b="1">
                  <a:solidFill>
                    <a:schemeClr val="accent1"/>
                  </a:solidFill>
                </a:rPr>
                <a:t>——</a:t>
              </a:r>
              <a:r>
                <a:rPr lang="zh-CN" altLang="en-US" sz="1000" b="1">
                  <a:solidFill>
                    <a:schemeClr val="accent1"/>
                  </a:solidFill>
                </a:rPr>
                <a:t>基准线</a:t>
              </a:r>
              <a:endParaRPr lang="zh-CN" altLang="en-US" sz="1000" b="1">
                <a:solidFill>
                  <a:schemeClr val="accent1"/>
                </a:solidFill>
              </a:endParaRPr>
            </a:p>
            <a:p>
              <a:pPr>
                <a:lnSpc>
                  <a:spcPct val="140000"/>
                </a:lnSpc>
              </a:pPr>
              <a:r>
                <a:rPr lang="en-US" altLang="zh-CN" sz="1000" b="1">
                  <a:solidFill>
                    <a:schemeClr val="accent6"/>
                  </a:solidFill>
                </a:rPr>
                <a:t>—</a:t>
              </a:r>
              <a:r>
                <a:rPr lang="en-US" altLang="zh-CN" sz="1000" b="1">
                  <a:solidFill>
                    <a:srgbClr val="FF0000"/>
                  </a:solidFill>
                </a:rPr>
                <a:t>—</a:t>
              </a:r>
              <a:r>
                <a:rPr lang="zh-CN" altLang="en-US" sz="1000" b="1">
                  <a:solidFill>
                    <a:srgbClr val="FF0000"/>
                  </a:solidFill>
                </a:rPr>
                <a:t>不同批</a:t>
              </a:r>
              <a:endParaRPr lang="zh-CN" altLang="en-US" sz="1000" b="1">
                <a:solidFill>
                  <a:srgbClr val="FF0000"/>
                </a:solidFill>
              </a:endParaRPr>
            </a:p>
            <a:p>
              <a:pPr>
                <a:lnSpc>
                  <a:spcPct val="140000"/>
                </a:lnSpc>
              </a:pPr>
              <a:r>
                <a:rPr lang="zh-CN" altLang="en-US" sz="1000" b="1">
                  <a:solidFill>
                    <a:srgbClr val="FF0000"/>
                  </a:solidFill>
                </a:rPr>
                <a:t> </a:t>
              </a:r>
              <a:r>
                <a:rPr lang="en-US" altLang="zh-CN" sz="1000" b="1">
                  <a:solidFill>
                    <a:srgbClr val="FF0000"/>
                  </a:solidFill>
                </a:rPr>
                <a:t>       </a:t>
              </a:r>
              <a:r>
                <a:rPr lang="zh-CN" altLang="en-US" sz="1000" b="1">
                  <a:solidFill>
                    <a:srgbClr val="FF0000"/>
                  </a:solidFill>
                </a:rPr>
                <a:t>次数据</a:t>
              </a:r>
              <a:endParaRPr lang="zh-CN" altLang="en-US" sz="1000" b="1">
                <a:solidFill>
                  <a:srgbClr val="FF0000"/>
                </a:solidFill>
              </a:endParaRPr>
            </a:p>
            <a:p>
              <a:pPr>
                <a:lnSpc>
                  <a:spcPct val="140000"/>
                </a:lnSpc>
              </a:pPr>
              <a:endParaRPr lang="zh-CN" altLang="en-US" sz="1000">
                <a:solidFill>
                  <a:schemeClr val="bg1"/>
                </a:solidFill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0" y="6572250"/>
            <a:ext cx="609600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altLang="zh-CN" sz="1000">
                <a:solidFill>
                  <a:schemeClr val="accent4">
                    <a:lumMod val="20000"/>
                    <a:lumOff val="80000"/>
                  </a:schemeClr>
                </a:solidFill>
                <a:uFillTx/>
                <a:latin typeface="Times New Roman" panose="02020603050405020304" charset="0"/>
                <a:ea typeface="腾讯体" panose="0201060001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zh-CN" altLang="en-US" sz="1000">
                <a:solidFill>
                  <a:schemeClr val="accent4">
                    <a:lumMod val="20000"/>
                    <a:lumOff val="80000"/>
                  </a:schemeClr>
                </a:solidFill>
                <a:uFillTx/>
                <a:latin typeface="Times New Roman" panose="02020603050405020304" charset="0"/>
                <a:ea typeface="腾讯体" panose="02010600010101010101" pitchFamily="2" charset="-122"/>
                <a:cs typeface="Times New Roman" panose="02020603050405020304" charset="0"/>
                <a:sym typeface="+mn-ea"/>
              </a:rPr>
              <a:t>图示数据为独立同分布的不同批次数据在相同实验环境下训练得到</a:t>
            </a:r>
            <a:endParaRPr lang="zh-CN" altLang="en-US" sz="1000">
              <a:solidFill>
                <a:schemeClr val="accent4">
                  <a:lumMod val="20000"/>
                  <a:lumOff val="80000"/>
                </a:schemeClr>
              </a:solidFill>
              <a:uFillTx/>
              <a:latin typeface="Times New Roman" panose="02020603050405020304" charset="0"/>
              <a:ea typeface="腾讯体" panose="02010600010101010101" pitchFamily="2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-635" y="6000115"/>
            <a:ext cx="12292965" cy="53403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/>
            <a:r>
              <a:rPr lang="zh-CN" altLang="en-US" sz="2800" b="1">
                <a:ln w="3175">
                  <a:noFill/>
                </a:ln>
                <a:solidFill>
                  <a:schemeClr val="accent4"/>
                </a:solidFill>
                <a:effectLst>
                  <a:glow rad="127000">
                    <a:schemeClr val="accent2">
                      <a:alpha val="75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亟需一种高质量的数据平衡方案，以解决数据效用不充分</a:t>
            </a:r>
            <a:r>
              <a:rPr lang="zh-CN" altLang="en-US" sz="2800" b="1">
                <a:ln w="3175">
                  <a:noFill/>
                </a:ln>
                <a:solidFill>
                  <a:schemeClr val="accent4"/>
                </a:solidFill>
                <a:effectLst>
                  <a:glow rad="127000">
                    <a:schemeClr val="accent2">
                      <a:alpha val="75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释放的</a:t>
            </a:r>
            <a:r>
              <a:rPr lang="zh-CN" altLang="en-US" sz="2800" b="1">
                <a:ln w="3175">
                  <a:noFill/>
                </a:ln>
                <a:solidFill>
                  <a:schemeClr val="accent4"/>
                </a:solidFill>
                <a:effectLst>
                  <a:glow rad="127000">
                    <a:schemeClr val="accent2">
                      <a:alpha val="75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问题</a:t>
            </a:r>
            <a:endParaRPr lang="zh-CN" altLang="en-US" sz="2800" b="1">
              <a:ln w="3175">
                <a:noFill/>
              </a:ln>
              <a:solidFill>
                <a:schemeClr val="accent4"/>
              </a:solidFill>
              <a:effectLst>
                <a:glow rad="127000">
                  <a:schemeClr val="accent2">
                    <a:alpha val="75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 sz="2800" b="1" dirty="0">
              <a:ln w="3175">
                <a:noFill/>
              </a:ln>
              <a:solidFill>
                <a:schemeClr val="accent4"/>
              </a:solidFill>
              <a:effectLst>
                <a:glow rad="127000">
                  <a:schemeClr val="accent2">
                    <a:alpha val="75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幻云PPT-演示军团1"/>
          <p:cNvSpPr/>
          <p:nvPr/>
        </p:nvSpPr>
        <p:spPr>
          <a:xfrm>
            <a:off x="443230" y="889000"/>
            <a:ext cx="3178810" cy="5045710"/>
          </a:xfrm>
          <a:prstGeom prst="roundRect">
            <a:avLst>
              <a:gd name="adj" fmla="val 3644"/>
            </a:avLst>
          </a:prstGeom>
          <a:gradFill flip="none" rotWithShape="1">
            <a:gsLst>
              <a:gs pos="0">
                <a:schemeClr val="tx1">
                  <a:lumMod val="95000"/>
                  <a:lumOff val="5000"/>
                </a:schemeClr>
              </a:gs>
              <a:gs pos="100000">
                <a:schemeClr val="tx1">
                  <a:lumMod val="95000"/>
                  <a:lumOff val="5000"/>
                  <a:alpha val="0"/>
                </a:schemeClr>
              </a:gs>
            </a:gsLst>
            <a:lin ang="16200000" scaled="1"/>
            <a:tileRect/>
          </a:gradFill>
          <a:ln w="12700">
            <a:gradFill>
              <a:gsLst>
                <a:gs pos="0">
                  <a:schemeClr val="accent4">
                    <a:lumMod val="60000"/>
                    <a:lumOff val="40000"/>
                    <a:alpha val="31000"/>
                  </a:schemeClr>
                </a:gs>
                <a:gs pos="100000">
                  <a:schemeClr val="accent4">
                    <a:lumMod val="60000"/>
                    <a:lumOff val="40000"/>
                    <a:alpha val="66000"/>
                  </a:schemeClr>
                </a:gs>
              </a:gsLst>
              <a:lin ang="0" scaled="0"/>
            </a:gradFill>
          </a:ln>
          <a:effectLst>
            <a:outerShdw blurRad="1270000" dist="371673" dir="5400000" sx="107000" sy="107000" algn="t" rotWithShape="0">
              <a:schemeClr val="bg1">
                <a:lumMod val="75000"/>
                <a:alpha val="47801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200"/>
          </a:p>
        </p:txBody>
      </p:sp>
      <p:pic>
        <p:nvPicPr>
          <p:cNvPr id="18" name="图片 17" descr="weibo_左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28650" y="1080135"/>
            <a:ext cx="2844165" cy="1437640"/>
          </a:xfrm>
          <a:prstGeom prst="rect">
            <a:avLst/>
          </a:prstGeom>
        </p:spPr>
      </p:pic>
      <p:pic>
        <p:nvPicPr>
          <p:cNvPr id="20" name="图片 19" descr="twitter_左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8650" y="2708910"/>
            <a:ext cx="2844165" cy="1420495"/>
          </a:xfrm>
          <a:prstGeom prst="rect">
            <a:avLst/>
          </a:prstGeom>
        </p:spPr>
      </p:pic>
      <p:pic>
        <p:nvPicPr>
          <p:cNvPr id="21" name="图片 20" descr="fakeddit_左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8650" y="4320540"/>
            <a:ext cx="2843530" cy="144907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7554224" y="378688"/>
            <a:ext cx="4490059" cy="321945"/>
            <a:chOff x="7554224" y="378688"/>
            <a:chExt cx="4490059" cy="321945"/>
          </a:xfrm>
        </p:grpSpPr>
        <p:sp>
          <p:nvSpPr>
            <p:cNvPr id="15" name="平行四边形 14"/>
            <p:cNvSpPr/>
            <p:nvPr/>
          </p:nvSpPr>
          <p:spPr>
            <a:xfrm>
              <a:off x="7554224" y="378688"/>
              <a:ext cx="1207660" cy="315828"/>
            </a:xfrm>
            <a:prstGeom prst="parallelogram">
              <a:avLst>
                <a:gd name="adj" fmla="val 25000"/>
              </a:avLst>
            </a:prstGeom>
            <a:gradFill>
              <a:gsLst>
                <a:gs pos="0">
                  <a:srgbClr val="19567F"/>
                </a:gs>
                <a:gs pos="100000">
                  <a:srgbClr val="19567F">
                    <a:alpha val="0"/>
                  </a:srgb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tlCol="0" anchor="ctr"/>
            <a:lstStyle/>
            <a:p>
              <a:pPr algn="r">
                <a:lnSpc>
                  <a:spcPct val="120000"/>
                </a:lnSpc>
              </a:pPr>
              <a:r>
                <a:rPr lang="zh-CN" altLang="en-US" sz="1200">
                  <a:ln w="15875">
                    <a:noFill/>
                  </a:ln>
                  <a:solidFill>
                    <a:schemeClr val="accent4">
                      <a:lumMod val="20000"/>
                      <a:lumOff val="80000"/>
                      <a:alpha val="71000"/>
                    </a:schemeClr>
                  </a:solidFill>
                  <a:latin typeface="演示斜黑体" panose="00000A08000000000000" pitchFamily="50" charset="-122"/>
                  <a:ea typeface="演示斜黑体" panose="00000A08000000000000" pitchFamily="50" charset="-122"/>
                </a:rPr>
                <a:t>背景介绍</a:t>
              </a:r>
              <a:endParaRPr lang="zh-CN" altLang="en-US" sz="1200">
                <a:ln w="15875">
                  <a:noFill/>
                </a:ln>
                <a:solidFill>
                  <a:schemeClr val="accent4">
                    <a:lumMod val="20000"/>
                    <a:lumOff val="80000"/>
                    <a:alpha val="71000"/>
                  </a:schemeClr>
                </a:solidFill>
                <a:latin typeface="演示斜黑体" panose="00000A08000000000000" pitchFamily="50" charset="-122"/>
                <a:ea typeface="演示斜黑体" panose="00000A08000000000000" pitchFamily="50" charset="-122"/>
              </a:endParaRPr>
            </a:p>
          </p:txBody>
        </p:sp>
        <p:sp>
          <p:nvSpPr>
            <p:cNvPr id="17" name="平行四边形 16"/>
            <p:cNvSpPr/>
            <p:nvPr/>
          </p:nvSpPr>
          <p:spPr>
            <a:xfrm>
              <a:off x="8648357" y="384805"/>
              <a:ext cx="1207660" cy="315828"/>
            </a:xfrm>
            <a:prstGeom prst="parallelogram">
              <a:avLst>
                <a:gd name="adj" fmla="val 25000"/>
              </a:avLst>
            </a:prstGeom>
            <a:gradFill>
              <a:gsLst>
                <a:gs pos="0">
                  <a:schemeClr val="accent4">
                    <a:lumMod val="60000"/>
                    <a:lumOff val="40000"/>
                  </a:schemeClr>
                </a:gs>
                <a:gs pos="100000">
                  <a:srgbClr val="19567F">
                    <a:alpha val="0"/>
                  </a:srgb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tlCol="0" anchor="ctr"/>
            <a:lstStyle/>
            <a:p>
              <a:pPr algn="r">
                <a:lnSpc>
                  <a:spcPct val="120000"/>
                </a:lnSpc>
              </a:pPr>
              <a:r>
                <a:rPr lang="zh-CN" altLang="en-US" sz="1600">
                  <a:ln w="15875"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glow rad="127000">
                      <a:schemeClr val="accent4">
                        <a:lumMod val="20000"/>
                        <a:lumOff val="80000"/>
                      </a:schemeClr>
                    </a:glow>
                  </a:effectLst>
                  <a:latin typeface="演示斜黑体" panose="00000A08000000000000" pitchFamily="50" charset="-122"/>
                  <a:ea typeface="演示斜黑体" panose="00000A08000000000000" pitchFamily="50" charset="-122"/>
                  <a:sym typeface="+mn-ea"/>
                </a:rPr>
                <a:t>解决方案</a:t>
              </a:r>
              <a:endParaRPr lang="zh-CN" altLang="en-US" sz="1600">
                <a:ln w="158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 rad="127000">
                    <a:schemeClr val="accent4">
                      <a:lumMod val="20000"/>
                      <a:lumOff val="80000"/>
                    </a:schemeClr>
                  </a:glow>
                </a:effectLst>
                <a:latin typeface="演示斜黑体" panose="00000A08000000000000" pitchFamily="50" charset="-122"/>
                <a:ea typeface="演示斜黑体" panose="00000A08000000000000" pitchFamily="50" charset="-122"/>
              </a:endParaRPr>
            </a:p>
          </p:txBody>
        </p:sp>
        <p:sp>
          <p:nvSpPr>
            <p:cNvPr id="19" name="平行四边形 18"/>
            <p:cNvSpPr/>
            <p:nvPr/>
          </p:nvSpPr>
          <p:spPr>
            <a:xfrm>
              <a:off x="9742490" y="384805"/>
              <a:ext cx="1207660" cy="315828"/>
            </a:xfrm>
            <a:prstGeom prst="parallelogram">
              <a:avLst>
                <a:gd name="adj" fmla="val 25000"/>
              </a:avLst>
            </a:prstGeom>
            <a:gradFill>
              <a:gsLst>
                <a:gs pos="0">
                  <a:srgbClr val="19567F"/>
                </a:gs>
                <a:gs pos="100000">
                  <a:srgbClr val="19567F">
                    <a:alpha val="0"/>
                  </a:srgb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tlCol="0" anchor="ctr"/>
            <a:lstStyle/>
            <a:p>
              <a:pPr algn="r">
                <a:lnSpc>
                  <a:spcPct val="120000"/>
                </a:lnSpc>
              </a:pPr>
              <a:r>
                <a:rPr lang="zh-CN" altLang="en-US" sz="1200">
                  <a:ln w="15875">
                    <a:noFill/>
                  </a:ln>
                  <a:solidFill>
                    <a:schemeClr val="accent4">
                      <a:lumMod val="20000"/>
                      <a:lumOff val="80000"/>
                      <a:alpha val="71000"/>
                    </a:schemeClr>
                  </a:solidFill>
                  <a:effectLst/>
                  <a:latin typeface="演示斜黑体" panose="00000A08000000000000" pitchFamily="50" charset="-122"/>
                  <a:ea typeface="演示斜黑体" panose="00000A08000000000000" pitchFamily="50" charset="-122"/>
                </a:rPr>
                <a:t>成果展示</a:t>
              </a:r>
              <a:endParaRPr lang="zh-CN" altLang="en-US" sz="1200">
                <a:ln w="15875">
                  <a:noFill/>
                </a:ln>
                <a:solidFill>
                  <a:schemeClr val="accent4">
                    <a:lumMod val="20000"/>
                    <a:lumOff val="80000"/>
                    <a:alpha val="71000"/>
                  </a:schemeClr>
                </a:solidFill>
                <a:effectLst/>
                <a:latin typeface="演示斜黑体" panose="00000A08000000000000" pitchFamily="50" charset="-122"/>
                <a:ea typeface="演示斜黑体" panose="00000A08000000000000" pitchFamily="50" charset="-122"/>
              </a:endParaRPr>
            </a:p>
          </p:txBody>
        </p:sp>
        <p:sp>
          <p:nvSpPr>
            <p:cNvPr id="21" name="平行四边形 20"/>
            <p:cNvSpPr/>
            <p:nvPr/>
          </p:nvSpPr>
          <p:spPr>
            <a:xfrm>
              <a:off x="10836623" y="384805"/>
              <a:ext cx="1207660" cy="315828"/>
            </a:xfrm>
            <a:prstGeom prst="parallelogram">
              <a:avLst>
                <a:gd name="adj" fmla="val 25000"/>
              </a:avLst>
            </a:prstGeom>
            <a:gradFill>
              <a:gsLst>
                <a:gs pos="0">
                  <a:srgbClr val="19567F"/>
                </a:gs>
                <a:gs pos="100000">
                  <a:srgbClr val="19567F">
                    <a:alpha val="0"/>
                  </a:srgb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tlCol="0" anchor="ctr"/>
            <a:lstStyle/>
            <a:p>
              <a:pPr algn="r">
                <a:lnSpc>
                  <a:spcPct val="120000"/>
                </a:lnSpc>
              </a:pPr>
              <a:r>
                <a:rPr lang="zh-CN" altLang="en-US" sz="1200">
                  <a:ln w="15875">
                    <a:noFill/>
                  </a:ln>
                  <a:solidFill>
                    <a:schemeClr val="accent4">
                      <a:lumMod val="20000"/>
                      <a:lumOff val="80000"/>
                      <a:alpha val="71000"/>
                    </a:schemeClr>
                  </a:solidFill>
                  <a:effectLst/>
                  <a:latin typeface="演示斜黑体" panose="00000A08000000000000" pitchFamily="50" charset="-122"/>
                  <a:ea typeface="演示斜黑体" panose="00000A08000000000000" pitchFamily="50" charset="-122"/>
                </a:rPr>
                <a:t>项目应用</a:t>
              </a:r>
              <a:endParaRPr lang="zh-CN" altLang="en-US" sz="1200">
                <a:ln w="15875">
                  <a:noFill/>
                </a:ln>
                <a:solidFill>
                  <a:schemeClr val="accent4">
                    <a:lumMod val="20000"/>
                    <a:lumOff val="80000"/>
                    <a:alpha val="71000"/>
                  </a:schemeClr>
                </a:solidFill>
                <a:effectLst/>
                <a:latin typeface="演示斜黑体" panose="00000A08000000000000" pitchFamily="50" charset="-122"/>
                <a:ea typeface="演示斜黑体" panose="00000A08000000000000" pitchFamily="50" charset="-122"/>
              </a:endParaRPr>
            </a:p>
          </p:txBody>
        </p:sp>
      </p:grpSp>
      <p:pic>
        <p:nvPicPr>
          <p:cNvPr id="31" name="图片 30" descr="C:/Users/123/Desktop/计算机程序设计大赛/weibo_右.pngweibo_右"/>
          <p:cNvPicPr/>
          <p:nvPr/>
        </p:nvPicPr>
        <p:blipFill>
          <a:blip r:embed="rId1"/>
          <a:srcRect l="11207" r="11207"/>
          <a:stretch>
            <a:fillRect/>
          </a:stretch>
        </p:blipFill>
        <p:spPr>
          <a:xfrm>
            <a:off x="6588125" y="3815715"/>
            <a:ext cx="2336165" cy="1515745"/>
          </a:xfrm>
          <a:prstGeom prst="roundRect">
            <a:avLst>
              <a:gd name="adj" fmla="val 6262"/>
            </a:avLst>
          </a:prstGeom>
          <a:ln w="254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32" name="图片 31" descr="C:/Users/123/Desktop/计算机程序设计大赛/twitter_右.pngtwitter_右"/>
          <p:cNvPicPr/>
          <p:nvPr/>
        </p:nvPicPr>
        <p:blipFill>
          <a:blip r:embed="rId2"/>
          <a:srcRect l="10741" r="10741"/>
          <a:stretch>
            <a:fillRect/>
          </a:stretch>
        </p:blipFill>
        <p:spPr>
          <a:xfrm>
            <a:off x="9086850" y="1577340"/>
            <a:ext cx="2337435" cy="1516380"/>
          </a:xfrm>
          <a:prstGeom prst="roundRect">
            <a:avLst>
              <a:gd name="adj" fmla="val 7386"/>
            </a:avLst>
          </a:prstGeom>
          <a:ln w="25400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55" name="文本框 54"/>
          <p:cNvSpPr txBox="1"/>
          <p:nvPr/>
        </p:nvSpPr>
        <p:spPr>
          <a:xfrm>
            <a:off x="1064895" y="367030"/>
            <a:ext cx="6720205" cy="53403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r>
              <a:rPr lang="zh-CN" altLang="en-US" sz="2400">
                <a:solidFill>
                  <a:schemeClr val="accent4">
                    <a:lumMod val="20000"/>
                    <a:lumOff val="80000"/>
                  </a:schemeClr>
                </a:solidFill>
                <a:latin typeface="演示斜黑体" panose="00000A08000000000000" pitchFamily="50" charset="-122"/>
                <a:ea typeface="演示斜黑体" panose="00000A08000000000000" pitchFamily="50" charset="-122"/>
                <a:sym typeface="+mn-ea"/>
              </a:rPr>
              <a:t>方案</a:t>
            </a:r>
            <a:r>
              <a:rPr lang="en-US" altLang="zh-CN" sz="2400">
                <a:solidFill>
                  <a:schemeClr val="accent4">
                    <a:lumMod val="20000"/>
                    <a:lumOff val="80000"/>
                  </a:schemeClr>
                </a:solidFill>
                <a:latin typeface="演示斜黑体" panose="00000A08000000000000" pitchFamily="50" charset="-122"/>
                <a:ea typeface="演示斜黑体" panose="00000A08000000000000" pitchFamily="50" charset="-122"/>
                <a:sym typeface="+mn-ea"/>
              </a:rPr>
              <a:t>2  </a:t>
            </a:r>
            <a:r>
              <a:rPr lang="zh-CN" altLang="en-US" sz="2400">
                <a:solidFill>
                  <a:schemeClr val="accent4">
                    <a:lumMod val="20000"/>
                    <a:lumOff val="80000"/>
                  </a:schemeClr>
                </a:solidFill>
                <a:latin typeface="演示斜黑体" panose="00000A08000000000000" pitchFamily="50" charset="-122"/>
                <a:ea typeface="演示斜黑体" panose="00000A08000000000000" pitchFamily="50" charset="-122"/>
                <a:sym typeface="+mn-ea"/>
              </a:rPr>
              <a:t>基于动态权重分配的多模态信息平衡技术</a:t>
            </a:r>
            <a:r>
              <a:rPr lang="en-US" altLang="zh-CN" sz="2400">
                <a:solidFill>
                  <a:schemeClr val="accent4">
                    <a:lumMod val="20000"/>
                    <a:lumOff val="80000"/>
                  </a:schemeClr>
                </a:solidFill>
                <a:latin typeface="演示斜黑体" panose="00000A08000000000000" pitchFamily="50" charset="-122"/>
                <a:ea typeface="演示斜黑体" panose="00000A08000000000000" pitchFamily="50" charset="-122"/>
                <a:sym typeface="+mn-ea"/>
              </a:rPr>
              <a:t> </a:t>
            </a:r>
            <a:endParaRPr lang="en-US" altLang="zh-CN" sz="2400">
              <a:solidFill>
                <a:schemeClr val="accent4">
                  <a:lumMod val="20000"/>
                  <a:lumOff val="80000"/>
                </a:schemeClr>
              </a:solidFill>
              <a:latin typeface="演示斜黑体" panose="00000A08000000000000" pitchFamily="50" charset="-122"/>
              <a:ea typeface="演示斜黑体" panose="00000A08000000000000" pitchFamily="50" charset="-122"/>
              <a:sym typeface="+mn-ea"/>
            </a:endParaRPr>
          </a:p>
        </p:txBody>
      </p:sp>
      <p:pic>
        <p:nvPicPr>
          <p:cNvPr id="56" name="图形 6" descr="生物危害标志 纯色填充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8494" y="368020"/>
            <a:ext cx="457200" cy="457200"/>
          </a:xfrm>
          <a:prstGeom prst="rect">
            <a:avLst/>
          </a:prstGeom>
        </p:spPr>
      </p:pic>
      <p:sp>
        <p:nvSpPr>
          <p:cNvPr id="57" name="文本框 56"/>
          <p:cNvSpPr txBox="1"/>
          <p:nvPr/>
        </p:nvSpPr>
        <p:spPr>
          <a:xfrm>
            <a:off x="1064895" y="901065"/>
            <a:ext cx="10116820" cy="51752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r>
              <a:rPr lang="zh-CN" altLang="en-US" sz="2000" b="1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动态分配的多模态信息</a:t>
            </a:r>
            <a:r>
              <a:rPr lang="zh-CN" altLang="en-US" sz="2000" b="1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平衡技术           </a:t>
            </a:r>
            <a:r>
              <a:rPr lang="zh-CN" altLang="en-US" sz="2000" b="1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模态不平衡、主导模态抑制其他模态</a:t>
            </a:r>
            <a:r>
              <a:rPr lang="zh-CN" altLang="en-US" sz="2000" b="1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性能</a:t>
            </a:r>
            <a:endParaRPr lang="zh-CN" altLang="en-US" sz="2000" b="1"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8" name="直接箭头连接符 57"/>
          <p:cNvCxnSpPr/>
          <p:nvPr/>
        </p:nvCxnSpPr>
        <p:spPr>
          <a:xfrm>
            <a:off x="4820920" y="1094740"/>
            <a:ext cx="578485" cy="0"/>
          </a:xfrm>
          <a:prstGeom prst="straightConnector1">
            <a:avLst/>
          </a:prstGeom>
          <a:ln w="38100">
            <a:solidFill>
              <a:srgbClr val="FFBA02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1497965" y="6099810"/>
            <a:ext cx="8162290" cy="617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2F5597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 b="1">
                <a:ln w="3175">
                  <a:noFill/>
                </a:ln>
                <a:solidFill>
                  <a:schemeClr val="accent4"/>
                </a:solidFill>
                <a:effectLst>
                  <a:glow rad="127000">
                    <a:schemeClr val="accent2">
                      <a:alpha val="75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显著促进模态信息平衡，实现多模态优化均衡</a:t>
            </a:r>
            <a:r>
              <a:rPr lang="en-US" altLang="zh-CN" sz="2800" b="1">
                <a:ln w="3175">
                  <a:noFill/>
                </a:ln>
                <a:solidFill>
                  <a:schemeClr val="accent4"/>
                </a:solidFill>
                <a:effectLst>
                  <a:glow rad="127000">
                    <a:schemeClr val="accent2">
                      <a:alpha val="75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2800" b="1">
              <a:ln w="3175">
                <a:noFill/>
              </a:ln>
              <a:solidFill>
                <a:schemeClr val="accent4"/>
              </a:solidFill>
              <a:effectLst>
                <a:glow rad="127000">
                  <a:schemeClr val="accent2">
                    <a:alpha val="75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-31750" y="6577330"/>
            <a:ext cx="13424535" cy="3028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buClrTx/>
              <a:buSzTx/>
              <a:buNone/>
            </a:pPr>
            <a:r>
              <a:rPr lang="zh-CN" altLang="en-US" sz="1000">
                <a:solidFill>
                  <a:schemeClr val="accent4">
                    <a:lumMod val="20000"/>
                    <a:lumOff val="80000"/>
                  </a:schemeClr>
                </a:solidFill>
                <a:uFillTx/>
                <a:latin typeface="Times New Roman" panose="02020603050405020304" charset="0"/>
                <a:ea typeface="腾讯体" panose="02010600010101010101" pitchFamily="2" charset="-122"/>
                <a:cs typeface="Times New Roman" panose="02020603050405020304" charset="0"/>
              </a:rPr>
              <a:t>团队发表论文：《</a:t>
            </a:r>
            <a:r>
              <a:rPr lang="en-US" altLang="zh-CN" sz="1000">
                <a:solidFill>
                  <a:schemeClr val="accent4">
                    <a:lumMod val="20000"/>
                    <a:lumOff val="80000"/>
                  </a:schemeClr>
                </a:solidFill>
                <a:uFillTx/>
                <a:latin typeface="Times New Roman" panose="02020603050405020304" charset="0"/>
                <a:ea typeface="腾讯体" panose="02010600010101010101" pitchFamily="2" charset="-122"/>
                <a:cs typeface="Times New Roman" panose="02020603050405020304" charset="0"/>
              </a:rPr>
              <a:t>Balanced Multi-modal Learning with Hierarchical Fusion for Fake News Detection</a:t>
            </a:r>
            <a:r>
              <a:rPr lang="zh-CN" altLang="en-US" sz="1000">
                <a:solidFill>
                  <a:schemeClr val="accent4">
                    <a:lumMod val="20000"/>
                    <a:lumOff val="80000"/>
                  </a:schemeClr>
                </a:solidFill>
                <a:uFillTx/>
                <a:latin typeface="Times New Roman" panose="02020603050405020304" charset="0"/>
                <a:ea typeface="腾讯体" panose="02010600010101010101" pitchFamily="2" charset="-122"/>
                <a:cs typeface="Times New Roman" panose="02020603050405020304" charset="0"/>
              </a:rPr>
              <a:t>》</a:t>
            </a:r>
            <a:endParaRPr lang="zh-CN" altLang="en-US" sz="1000">
              <a:solidFill>
                <a:schemeClr val="accent4">
                  <a:lumMod val="20000"/>
                  <a:lumOff val="80000"/>
                </a:schemeClr>
              </a:solidFill>
              <a:uFillTx/>
              <a:latin typeface="Times New Roman" panose="02020603050405020304" charset="0"/>
              <a:ea typeface="腾讯体" panose="02010600010101010101" pitchFamily="2" charset="-122"/>
              <a:cs typeface="Times New Roman" panose="02020603050405020304" charset="0"/>
            </a:endParaRPr>
          </a:p>
        </p:txBody>
      </p:sp>
      <p:pic>
        <p:nvPicPr>
          <p:cNvPr id="10" name="图片 9" descr="C:/Users/123/Desktop/计算机程序设计大赛/fakeddit_右.pngfakeddit_右"/>
          <p:cNvPicPr/>
          <p:nvPr/>
        </p:nvPicPr>
        <p:blipFill>
          <a:blip r:embed="rId5"/>
          <a:srcRect l="10783" r="10783"/>
          <a:stretch>
            <a:fillRect/>
          </a:stretch>
        </p:blipFill>
        <p:spPr>
          <a:xfrm>
            <a:off x="9086850" y="3806190"/>
            <a:ext cx="2337435" cy="1516380"/>
          </a:xfrm>
          <a:prstGeom prst="roundRect">
            <a:avLst>
              <a:gd name="adj" fmla="val 7386"/>
            </a:avLst>
          </a:prstGeom>
          <a:ln w="254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23" name="图片 22" descr="C:/Users/123/Desktop/图片1.png图片1"/>
          <p:cNvPicPr/>
          <p:nvPr/>
        </p:nvPicPr>
        <p:blipFill>
          <a:blip r:embed="rId6"/>
          <a:srcRect l="3120" r="3120"/>
          <a:stretch>
            <a:fillRect/>
          </a:stretch>
        </p:blipFill>
        <p:spPr>
          <a:xfrm>
            <a:off x="6588125" y="1570990"/>
            <a:ext cx="2337435" cy="1516380"/>
          </a:xfrm>
          <a:prstGeom prst="roundRect">
            <a:avLst>
              <a:gd name="adj" fmla="val 7386"/>
            </a:avLst>
          </a:prstGeom>
          <a:ln w="25400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25" name="文本框 24"/>
          <p:cNvSpPr txBox="1"/>
          <p:nvPr/>
        </p:nvSpPr>
        <p:spPr>
          <a:xfrm>
            <a:off x="6482080" y="3282950"/>
            <a:ext cx="2336800" cy="33718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/>
            <a:r>
              <a:rPr lang="zh-CN" altLang="en-US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未使用</a:t>
            </a:r>
            <a:r>
              <a:rPr lang="en-US" altLang="zh-CN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MIB</a:t>
            </a:r>
            <a:r>
              <a:rPr lang="zh-CN" altLang="en-US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方案 </a:t>
            </a:r>
            <a:endParaRPr lang="zh-CN" altLang="en-US" sz="160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029700" y="3281680"/>
            <a:ext cx="2336800" cy="33718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/>
            <a:r>
              <a:rPr lang="zh-CN" altLang="en-US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实验效果</a:t>
            </a:r>
            <a:r>
              <a:rPr lang="en-US" altLang="zh-CN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——Twitter</a:t>
            </a:r>
            <a:r>
              <a:rPr lang="zh-CN" altLang="en-US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endParaRPr lang="zh-CN" altLang="en-US" sz="160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598285" y="5455285"/>
            <a:ext cx="2336800" cy="33718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/>
            <a:r>
              <a:rPr lang="zh-CN" altLang="en-US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实验效果</a:t>
            </a:r>
            <a:r>
              <a:rPr lang="en-US" altLang="zh-CN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——Weibo</a:t>
            </a:r>
            <a:r>
              <a:rPr lang="zh-CN" altLang="en-US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endParaRPr lang="zh-CN" altLang="en-US" sz="160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086850" y="5462905"/>
            <a:ext cx="2336800" cy="33718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/>
            <a:r>
              <a:rPr lang="zh-CN" altLang="en-US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实验效果</a:t>
            </a:r>
            <a:r>
              <a:rPr lang="en-US" altLang="zh-CN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——Fakeddit</a:t>
            </a:r>
            <a:r>
              <a:rPr lang="zh-CN" altLang="en-US" sz="160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endParaRPr lang="zh-CN" altLang="en-US" sz="160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767705" y="1528445"/>
            <a:ext cx="709295" cy="1612900"/>
          </a:xfrm>
          <a:prstGeom prst="rect">
            <a:avLst/>
          </a:prstGeom>
          <a:noFill/>
        </p:spPr>
        <p:txBody>
          <a:bodyPr vert="eaVert" wrap="square" rtlCol="0">
            <a:noAutofit/>
          </a:bodyPr>
          <a:p>
            <a:pPr algn="ctr"/>
            <a:r>
              <a:rPr lang="zh-CN" altLang="en-US" b="1">
                <a:ln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原始样本分布</a:t>
            </a:r>
            <a:endParaRPr lang="zh-CN" altLang="en-US" b="1">
              <a:ln/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algn="ctr"/>
            <a:r>
              <a:rPr lang="zh-CN" altLang="en-US">
                <a:ln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分散不易区分</a:t>
            </a:r>
            <a:endParaRPr lang="zh-CN" altLang="en-US">
              <a:ln/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endParaRPr lang="zh-CN" altLang="en-US">
              <a:ln/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780405" y="3768725"/>
            <a:ext cx="709295" cy="1612900"/>
          </a:xfrm>
          <a:prstGeom prst="rect">
            <a:avLst/>
          </a:prstGeom>
          <a:noFill/>
        </p:spPr>
        <p:txBody>
          <a:bodyPr vert="eaVert" wrap="square" rtlCol="0">
            <a:noAutofit/>
          </a:bodyPr>
          <a:p>
            <a:pPr algn="ctr"/>
            <a:r>
              <a:rPr lang="zh-CN" altLang="en-US" b="1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学习特征分布</a:t>
            </a:r>
            <a:r>
              <a:rPr lang="zh-CN" altLang="en-US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更集中易区分</a:t>
            </a:r>
            <a:endParaRPr lang="zh-CN" altLang="en-US"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endParaRPr lang="zh-CN" altLang="en-US"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4" name="图片 33" descr="C:/Users/lenovo/Desktop/图片.png图片"/>
          <p:cNvPicPr>
            <a:picLocks noChangeAspect="1"/>
          </p:cNvPicPr>
          <p:nvPr/>
        </p:nvPicPr>
        <p:blipFill>
          <a:blip r:embed="rId7"/>
          <a:srcRect l="2970" t="11200" r="3138" b="4137"/>
          <a:stretch>
            <a:fillRect/>
          </a:stretch>
        </p:blipFill>
        <p:spPr>
          <a:xfrm>
            <a:off x="655955" y="1581150"/>
            <a:ext cx="4890135" cy="2483485"/>
          </a:xfrm>
          <a:prstGeom prst="roundRect">
            <a:avLst>
              <a:gd name="adj" fmla="val 6051"/>
            </a:avLst>
          </a:prstGeom>
          <a:ln w="31750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38" name="幻云PPT-演示军团2"/>
          <p:cNvSpPr/>
          <p:nvPr/>
        </p:nvSpPr>
        <p:spPr>
          <a:xfrm>
            <a:off x="567055" y="4256405"/>
            <a:ext cx="5049520" cy="1779270"/>
          </a:xfrm>
          <a:prstGeom prst="roundRect">
            <a:avLst>
              <a:gd name="adj" fmla="val 3614"/>
            </a:avLst>
          </a:prstGeom>
          <a:gradFill>
            <a:gsLst>
              <a:gs pos="0">
                <a:schemeClr val="tx1">
                  <a:lumMod val="95000"/>
                  <a:lumOff val="5000"/>
                  <a:alpha val="43000"/>
                </a:schemeClr>
              </a:gs>
              <a:gs pos="100000">
                <a:schemeClr val="tx1">
                  <a:lumMod val="95000"/>
                  <a:lumOff val="5000"/>
                  <a:alpha val="24000"/>
                </a:schemeClr>
              </a:gs>
            </a:gsLst>
            <a:lin ang="0" scaled="0"/>
          </a:gradFill>
          <a:ln w="12700">
            <a:gradFill flip="none" rotWithShape="1">
              <a:gsLst>
                <a:gs pos="0">
                  <a:schemeClr val="accent4">
                    <a:lumMod val="60000"/>
                    <a:lumOff val="40000"/>
                    <a:alpha val="31000"/>
                  </a:schemeClr>
                </a:gs>
                <a:gs pos="100000">
                  <a:schemeClr val="accent4">
                    <a:lumMod val="60000"/>
                    <a:lumOff val="40000"/>
                    <a:alpha val="0"/>
                  </a:schemeClr>
                </a:gs>
              </a:gsLst>
              <a:lin ang="5400000" scaled="1"/>
              <a:tileRect/>
            </a:gradFill>
          </a:ln>
          <a:effectLst>
            <a:outerShdw blurRad="1270000" dist="371673" dir="5400000" sx="107000" sy="107000" algn="t" rotWithShape="0">
              <a:schemeClr val="bg1">
                <a:lumMod val="75000"/>
                <a:alpha val="47801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200"/>
          </a:p>
        </p:txBody>
      </p:sp>
      <p:sp>
        <p:nvSpPr>
          <p:cNvPr id="41" name="文本框 40"/>
          <p:cNvSpPr txBox="1"/>
          <p:nvPr/>
        </p:nvSpPr>
        <p:spPr>
          <a:xfrm>
            <a:off x="2129155" y="4295140"/>
            <a:ext cx="3440430" cy="306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>
                <a:solidFill>
                  <a:schemeClr val="accent4">
                    <a:lumMod val="20000"/>
                    <a:lumOff val="80000"/>
                  </a:schemeClr>
                </a:solidFill>
                <a:sym typeface="+mn-ea"/>
              </a:rPr>
              <a:t>自适应调整每个模态的梯度</a:t>
            </a:r>
            <a:endParaRPr lang="zh-CN" altLang="en-US" sz="1200">
              <a:solidFill>
                <a:schemeClr val="accent4">
                  <a:lumMod val="20000"/>
                  <a:lumOff val="80000"/>
                </a:schemeClr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74675" y="4309745"/>
            <a:ext cx="1619885" cy="2921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 b="1">
                <a:solidFill>
                  <a:schemeClr val="bg1"/>
                </a:solidFill>
                <a:sym typeface="+mn-ea"/>
              </a:rPr>
              <a:t>①模态信息</a:t>
            </a:r>
            <a:r>
              <a:rPr lang="zh-CN" altLang="en-US" sz="1400" b="1">
                <a:solidFill>
                  <a:schemeClr val="bg1"/>
                </a:solidFill>
                <a:sym typeface="+mn-ea"/>
              </a:rPr>
              <a:t>量化</a:t>
            </a:r>
            <a:endParaRPr lang="zh-CN" altLang="en-US" sz="1400" b="1">
              <a:solidFill>
                <a:schemeClr val="bg1"/>
              </a:solidFill>
              <a:sym typeface="+mn-ea"/>
            </a:endParaRPr>
          </a:p>
        </p:txBody>
      </p:sp>
      <p:pic>
        <p:nvPicPr>
          <p:cNvPr id="47" name="图片 46" descr="C:/Users/123/Desktop/公式1.png公式1"/>
          <p:cNvPicPr/>
          <p:nvPr/>
        </p:nvPicPr>
        <p:blipFill>
          <a:blip r:embed="rId8"/>
          <a:srcRect t="1685" b="2936"/>
          <a:stretch>
            <a:fillRect/>
          </a:stretch>
        </p:blipFill>
        <p:spPr>
          <a:xfrm>
            <a:off x="655955" y="4685665"/>
            <a:ext cx="4547870" cy="485140"/>
          </a:xfrm>
          <a:prstGeom prst="roundRect">
            <a:avLst>
              <a:gd name="adj" fmla="val 7386"/>
            </a:avLst>
          </a:prstGeom>
          <a:ln w="25400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48" name="文本框 47"/>
          <p:cNvSpPr txBox="1"/>
          <p:nvPr/>
        </p:nvSpPr>
        <p:spPr>
          <a:xfrm>
            <a:off x="567004" y="5212347"/>
            <a:ext cx="2052955" cy="294729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 b="1">
                <a:solidFill>
                  <a:schemeClr val="bg1"/>
                </a:solidFill>
                <a:sym typeface="+mn-ea"/>
              </a:rPr>
              <a:t>②优化</a:t>
            </a:r>
            <a:r>
              <a:rPr lang="zh-CN" altLang="en-US" sz="1400" b="1">
                <a:solidFill>
                  <a:schemeClr val="bg1"/>
                </a:solidFill>
                <a:sym typeface="+mn-ea"/>
              </a:rPr>
              <a:t>平衡模块</a:t>
            </a:r>
            <a:endParaRPr lang="zh-CN" altLang="en-US" sz="1400" b="1">
              <a:solidFill>
                <a:schemeClr val="bg1"/>
              </a:solidFill>
              <a:sym typeface="+mn-ea"/>
            </a:endParaRPr>
          </a:p>
        </p:txBody>
      </p:sp>
      <p:pic>
        <p:nvPicPr>
          <p:cNvPr id="59" name="图片 58" descr="C:/Users/123/Desktop/公式2.png公式2"/>
          <p:cNvPicPr/>
          <p:nvPr/>
        </p:nvPicPr>
        <p:blipFill>
          <a:blip r:embed="rId9"/>
          <a:srcRect l="193" r="1446"/>
          <a:stretch>
            <a:fillRect/>
          </a:stretch>
        </p:blipFill>
        <p:spPr>
          <a:xfrm>
            <a:off x="655955" y="5548630"/>
            <a:ext cx="2178685" cy="382905"/>
          </a:xfrm>
          <a:prstGeom prst="roundRect">
            <a:avLst>
              <a:gd name="adj" fmla="val 7386"/>
            </a:avLst>
          </a:prstGeom>
          <a:ln w="254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60" name="图片 59" descr="C:/Users/123/Desktop/公式3.png公式3"/>
          <p:cNvPicPr/>
          <p:nvPr/>
        </p:nvPicPr>
        <p:blipFill>
          <a:blip r:embed="rId10"/>
          <a:srcRect l="302" t="15250" r="1073" b="3769"/>
          <a:stretch>
            <a:fillRect/>
          </a:stretch>
        </p:blipFill>
        <p:spPr>
          <a:xfrm>
            <a:off x="3021330" y="5607050"/>
            <a:ext cx="2548255" cy="266700"/>
          </a:xfrm>
          <a:prstGeom prst="roundRect">
            <a:avLst>
              <a:gd name="adj" fmla="val 7386"/>
            </a:avLst>
          </a:prstGeom>
          <a:ln w="25400"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61" name="文本框 60"/>
          <p:cNvSpPr txBox="1"/>
          <p:nvPr/>
        </p:nvSpPr>
        <p:spPr>
          <a:xfrm>
            <a:off x="2884170" y="5208905"/>
            <a:ext cx="2332355" cy="2946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 b="1">
                <a:solidFill>
                  <a:schemeClr val="bg1"/>
                </a:solidFill>
                <a:sym typeface="+mn-ea"/>
              </a:rPr>
              <a:t>③梯度优化模块</a:t>
            </a:r>
            <a:r>
              <a:rPr lang="en-US" altLang="zh-CN" sz="1400" b="1">
                <a:solidFill>
                  <a:schemeClr val="bg1"/>
                </a:solidFill>
                <a:sym typeface="+mn-ea"/>
              </a:rPr>
              <a:t>   </a:t>
            </a:r>
            <a:r>
              <a:rPr lang="zh-CN" altLang="en-US" sz="1200">
                <a:solidFill>
                  <a:schemeClr val="accent4">
                    <a:lumMod val="20000"/>
                    <a:lumOff val="80000"/>
                  </a:schemeClr>
                </a:solidFill>
                <a:sym typeface="+mn-ea"/>
              </a:rPr>
              <a:t>参数更新</a:t>
            </a:r>
            <a:endParaRPr lang="zh-CN" altLang="en-US" sz="1200" b="1">
              <a:solidFill>
                <a:schemeClr val="accent4">
                  <a:lumMod val="20000"/>
                  <a:lumOff val="80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2264,&quot;width&quot;:4479}"/>
</p:tagLst>
</file>

<file path=ppt/tags/tag2.xml><?xml version="1.0" encoding="utf-8"?>
<p:tagLst xmlns:p="http://schemas.openxmlformats.org/presentationml/2006/main">
  <p:tag name="RESOURCE_RECORD_KEY" val="{&quot;13&quot;:[19951226,4364974,20174678],&quot;70&quot;:[3312124,3312481,3314358,3319346,3315797]}"/>
  <p:tag name="COMMONDATA" val="eyJjb3VudCI6MzYsImhkaWQiOiI1YWEwZDdiODg0NTliYmM2ZWYwNWY4NzNkYWI1NjczNyIsInVzZXJDb3VudCI6MX0="/>
  <p:tag name="resource_record_key" val="{&quot;13&quot;:[19951226,4364974,20174678,20184172],&quot;70&quot;:[3312124,3312481,3314358,3319346,3315797]}"/>
  <p:tag name="commondata" val="eyJjb3VudCI6MzcsImhkaWQiOiI1YWEwZDdiODg0NTliYmM2ZWYwNWY4NzNkYWI1NjczNyIsInVzZXJDb3VudCI6Mn0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500</Words>
  <Application>WPS 演示</Application>
  <PresentationFormat>宽屏</PresentationFormat>
  <Paragraphs>73</Paragraphs>
  <Slides>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34" baseType="lpstr">
      <vt:lpstr>Arial</vt:lpstr>
      <vt:lpstr>宋体</vt:lpstr>
      <vt:lpstr>Wingdings</vt:lpstr>
      <vt:lpstr>腾讯体</vt:lpstr>
      <vt:lpstr>汉仪颜楷简</vt:lpstr>
      <vt:lpstr>优设标题黑</vt:lpstr>
      <vt:lpstr>华康行楷体 W5</vt:lpstr>
      <vt:lpstr>微软雅黑</vt:lpstr>
      <vt:lpstr>演示斜黑体</vt:lpstr>
      <vt:lpstr>Calibri</vt:lpstr>
      <vt:lpstr>Times New Roman</vt:lpstr>
      <vt:lpstr>汉仪雅酷黑 75W</vt:lpstr>
      <vt:lpstr>OPPOSans B</vt:lpstr>
      <vt:lpstr>OPPOSans L</vt:lpstr>
      <vt:lpstr>Wingdings</vt:lpstr>
      <vt:lpstr>Arial Unicode MS</vt:lpstr>
      <vt:lpstr>汉仪力量黑简</vt:lpstr>
      <vt:lpstr>HarmonyOS Sans SC</vt:lpstr>
      <vt:lpstr>HarmonyOS Sans SC Black</vt:lpstr>
      <vt:lpstr>演示新手书</vt:lpstr>
      <vt:lpstr>Roboto Regular</vt:lpstr>
      <vt:lpstr>思源黑体 CN Regular</vt:lpstr>
      <vt:lpstr>等线</vt:lpstr>
      <vt:lpstr>OPPOSans R</vt:lpstr>
      <vt:lpstr>华文中宋</vt:lpstr>
      <vt:lpstr>Roboto Regular</vt:lpstr>
      <vt:lpstr>Verdana</vt:lpstr>
      <vt:lpstr>黑体</vt:lpstr>
      <vt:lpstr>思源黑体 CN Normal</vt:lpstr>
      <vt:lpstr>思源黑体 Regular</vt:lpstr>
      <vt:lpstr>Calibri</vt:lpstr>
      <vt:lpstr>Office 主题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月茗茗茗茗茗</cp:lastModifiedBy>
  <cp:revision>87</cp:revision>
  <dcterms:created xsi:type="dcterms:W3CDTF">2019-08-15T05:40:00Z</dcterms:created>
  <dcterms:modified xsi:type="dcterms:W3CDTF">2025-04-14T08:56:21Z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2052-12.1.0.20784</vt:lpwstr>
  </property>
  <property fmtid="{D5CDD505-2E9C-101B-9397-08002B2CF9AE}" pid="3" name="KSOTemplateUUID">
    <vt:lpwstr>v1.0_mb_vtmHVYjxbVMqx4IS5TpBkQ==</vt:lpwstr>
  </property>
  <property fmtid="{D5CDD505-2E9C-101B-9397-08002B2CF9AE}" pid="4" name="ICV">
    <vt:lpwstr>88D663AE3EB2455794DFC548735C6A31_12</vt:lpwstr>
  </property>
</Properties>
</file>

<file path=docProps/thumbnail.jpeg>
</file>